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4" r:id="rId5"/>
    <p:sldId id="4954" r:id="rId6"/>
    <p:sldId id="5054" r:id="rId7"/>
    <p:sldId id="2134805738" r:id="rId8"/>
    <p:sldId id="362" r:id="rId9"/>
    <p:sldId id="2134805801" r:id="rId10"/>
    <p:sldId id="2134805735" r:id="rId11"/>
    <p:sldId id="2134805750" r:id="rId12"/>
    <p:sldId id="2134805748" r:id="rId13"/>
    <p:sldId id="2134805749" r:id="rId14"/>
    <p:sldId id="329" r:id="rId15"/>
    <p:sldId id="2134805742" r:id="rId16"/>
    <p:sldId id="2134805744" r:id="rId17"/>
    <p:sldId id="2134805747" r:id="rId18"/>
    <p:sldId id="2134805751" r:id="rId19"/>
    <p:sldId id="2134805752" r:id="rId20"/>
    <p:sldId id="2134805746" r:id="rId21"/>
    <p:sldId id="21348057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5054"/>
            <p14:sldId id="2134805738"/>
            <p14:sldId id="362"/>
            <p14:sldId id="2134805801"/>
            <p14:sldId id="2134805735"/>
            <p14:sldId id="2134805750"/>
            <p14:sldId id="2134805748"/>
            <p14:sldId id="2134805749"/>
            <p14:sldId id="329"/>
            <p14:sldId id="2134805742"/>
            <p14:sldId id="2134805744"/>
            <p14:sldId id="2134805747"/>
            <p14:sldId id="2134805751"/>
            <p14:sldId id="2134805752"/>
            <p14:sldId id="2134805746"/>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197" d="100"/>
          <a:sy n="197" d="100"/>
        </p:scale>
        <p:origin x="96" y="400"/>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timw.info/az305</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timw.info/az305</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5/21/2025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sp>
        <p:nvSpPr>
          <p:cNvPr id="4" name="Content Placeholder 3">
            <a:extLst>
              <a:ext uri="{FF2B5EF4-FFF2-40B4-BE49-F238E27FC236}">
                <a16:creationId xmlns:a16="http://schemas.microsoft.com/office/drawing/2014/main" id="{006494E5-5E04-5093-78E0-19741CBD43DC}"/>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BC9E-541D-61F8-FFD8-D11ADF0D48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EC22FC-0E17-63D4-D6F8-671301D4FA3F}"/>
              </a:ext>
            </a:extLst>
          </p:cNvPr>
          <p:cNvSpPr>
            <a:spLocks noGrp="1"/>
          </p:cNvSpPr>
          <p:nvPr>
            <p:ph type="title"/>
          </p:nvPr>
        </p:nvSpPr>
        <p:spPr/>
        <p:txBody>
          <a:bodyPr/>
          <a:lstStyle/>
          <a:p>
            <a:r>
              <a:rPr lang="en-US" dirty="0"/>
              <a:t>Tim’s 2025 Generative AI Forecast</a:t>
            </a:r>
          </a:p>
        </p:txBody>
      </p:sp>
      <p:sp>
        <p:nvSpPr>
          <p:cNvPr id="2" name="Content Placeholder 1">
            <a:extLst>
              <a:ext uri="{FF2B5EF4-FFF2-40B4-BE49-F238E27FC236}">
                <a16:creationId xmlns:a16="http://schemas.microsoft.com/office/drawing/2014/main" id="{027CA2D7-2151-C5C3-58C1-2AD45225C311}"/>
              </a:ext>
            </a:extLst>
          </p:cNvPr>
          <p:cNvSpPr>
            <a:spLocks noGrp="1"/>
          </p:cNvSpPr>
          <p:nvPr>
            <p:ph idx="1"/>
          </p:nvPr>
        </p:nvSpPr>
        <p:spPr/>
        <p:txBody>
          <a:bodyPr/>
          <a:lstStyle/>
          <a:p>
            <a:r>
              <a:rPr lang="en-US" dirty="0"/>
              <a:t>Listen to Sam Altman’s January speech on Operator</a:t>
            </a:r>
          </a:p>
        </p:txBody>
      </p:sp>
      <p:sp>
        <p:nvSpPr>
          <p:cNvPr id="4" name="Content Placeholder 3">
            <a:extLst>
              <a:ext uri="{FF2B5EF4-FFF2-40B4-BE49-F238E27FC236}">
                <a16:creationId xmlns:a16="http://schemas.microsoft.com/office/drawing/2014/main" id="{58E75CA6-E319-92F1-E97F-8D8E1F35A2F3}"/>
              </a:ext>
            </a:extLst>
          </p:cNvPr>
          <p:cNvSpPr>
            <a:spLocks noGrp="1"/>
          </p:cNvSpPr>
          <p:nvPr>
            <p:ph sz="quarter" idx="4294967295"/>
          </p:nvPr>
        </p:nvSpPr>
        <p:spPr>
          <a:xfrm>
            <a:off x="0" y="1516063"/>
            <a:ext cx="2495550" cy="1343025"/>
          </a:xfrm>
        </p:spPr>
        <p:txBody>
          <a:bodyPr/>
          <a:lstStyle/>
          <a:p>
            <a:r>
              <a:rPr lang="en-US" dirty="0"/>
              <a:t>Agentic AI</a:t>
            </a:r>
          </a:p>
        </p:txBody>
      </p:sp>
      <p:sp>
        <p:nvSpPr>
          <p:cNvPr id="5" name="Content Placeholder 4">
            <a:extLst>
              <a:ext uri="{FF2B5EF4-FFF2-40B4-BE49-F238E27FC236}">
                <a16:creationId xmlns:a16="http://schemas.microsoft.com/office/drawing/2014/main" id="{1CB56C60-B778-E3FC-8CAE-A5A66C676498}"/>
              </a:ext>
            </a:extLst>
          </p:cNvPr>
          <p:cNvSpPr>
            <a:spLocks noGrp="1"/>
          </p:cNvSpPr>
          <p:nvPr>
            <p:ph sz="quarter" idx="4294967295"/>
          </p:nvPr>
        </p:nvSpPr>
        <p:spPr>
          <a:xfrm>
            <a:off x="6650038" y="1516063"/>
            <a:ext cx="2493962" cy="1343025"/>
          </a:xfrm>
        </p:spPr>
        <p:txBody>
          <a:bodyPr/>
          <a:lstStyle/>
          <a:p>
            <a:r>
              <a:rPr lang="en-US" dirty="0"/>
              <a:t>Giving the LLM additional permissions to act autonomously</a:t>
            </a:r>
          </a:p>
        </p:txBody>
      </p:sp>
      <p:sp>
        <p:nvSpPr>
          <p:cNvPr id="6" name="Content Placeholder 5">
            <a:extLst>
              <a:ext uri="{FF2B5EF4-FFF2-40B4-BE49-F238E27FC236}">
                <a16:creationId xmlns:a16="http://schemas.microsoft.com/office/drawing/2014/main" id="{4B223DAC-7BFE-2EB5-7C78-A26273D2B49C}"/>
              </a:ext>
            </a:extLst>
          </p:cNvPr>
          <p:cNvSpPr>
            <a:spLocks noGrp="1"/>
          </p:cNvSpPr>
          <p:nvPr>
            <p:ph sz="quarter" idx="4294967295"/>
          </p:nvPr>
        </p:nvSpPr>
        <p:spPr>
          <a:xfrm>
            <a:off x="0" y="3084513"/>
            <a:ext cx="2495550" cy="1343025"/>
          </a:xfrm>
        </p:spPr>
        <p:txBody>
          <a:bodyPr/>
          <a:lstStyle/>
          <a:p>
            <a:r>
              <a:rPr lang="en-US" dirty="0"/>
              <a:t>Developers will show themselves by their skills</a:t>
            </a:r>
          </a:p>
        </p:txBody>
      </p:sp>
      <p:sp>
        <p:nvSpPr>
          <p:cNvPr id="7" name="Content Placeholder 6">
            <a:extLst>
              <a:ext uri="{FF2B5EF4-FFF2-40B4-BE49-F238E27FC236}">
                <a16:creationId xmlns:a16="http://schemas.microsoft.com/office/drawing/2014/main" id="{1FCBC663-54AC-21D0-CF75-DEF66D708A1A}"/>
              </a:ext>
            </a:extLst>
          </p:cNvPr>
          <p:cNvSpPr>
            <a:spLocks noGrp="1"/>
          </p:cNvSpPr>
          <p:nvPr>
            <p:ph sz="quarter" idx="4294967295"/>
          </p:nvPr>
        </p:nvSpPr>
        <p:spPr>
          <a:xfrm>
            <a:off x="0" y="3084513"/>
            <a:ext cx="2493963" cy="1343025"/>
          </a:xfrm>
        </p:spPr>
        <p:txBody>
          <a:bodyPr/>
          <a:lstStyle/>
          <a:p>
            <a:r>
              <a:rPr lang="en-US" dirty="0"/>
              <a:t>Multi-source notebook LLMs (Google Notebook LM)</a:t>
            </a:r>
          </a:p>
        </p:txBody>
      </p:sp>
      <p:sp>
        <p:nvSpPr>
          <p:cNvPr id="8" name="Content Placeholder 7">
            <a:extLst>
              <a:ext uri="{FF2B5EF4-FFF2-40B4-BE49-F238E27FC236}">
                <a16:creationId xmlns:a16="http://schemas.microsoft.com/office/drawing/2014/main" id="{BADDC437-B5C5-E666-DFEC-B37148355BDB}"/>
              </a:ext>
            </a:extLst>
          </p:cNvPr>
          <p:cNvSpPr>
            <a:spLocks noGrp="1"/>
          </p:cNvSpPr>
          <p:nvPr>
            <p:ph sz="quarter" idx="4294967295"/>
          </p:nvPr>
        </p:nvSpPr>
        <p:spPr>
          <a:xfrm>
            <a:off x="6650038" y="3084513"/>
            <a:ext cx="2493962" cy="1343025"/>
          </a:xfrm>
        </p:spPr>
        <p:txBody>
          <a:bodyPr/>
          <a:lstStyle/>
          <a:p>
            <a:r>
              <a:rPr lang="en-US" dirty="0"/>
              <a:t>Reread</a:t>
            </a:r>
            <a:br>
              <a:rPr lang="en-US" dirty="0"/>
            </a:br>
            <a:r>
              <a:rPr lang="en-US" dirty="0"/>
              <a:t>&lt;&lt;</a:t>
            </a:r>
          </a:p>
        </p:txBody>
      </p:sp>
    </p:spTree>
    <p:extLst>
      <p:ext uri="{BB962C8B-B14F-4D97-AF65-F5344CB8AC3E}">
        <p14:creationId xmlns:p14="http://schemas.microsoft.com/office/powerpoint/2010/main" val="162564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4419600" y="45063"/>
            <a:ext cx="4800599" cy="560552"/>
          </a:xfrm>
        </p:spPr>
        <p:txBody>
          <a:bodyPr/>
          <a:lstStyle/>
          <a:p>
            <a:r>
              <a:rPr lang="en-US" sz="2400" dirty="0"/>
              <a:t>GPT Basic Architecture</a:t>
            </a:r>
          </a:p>
        </p:txBody>
      </p:sp>
      <p:sp>
        <p:nvSpPr>
          <p:cNvPr id="2" name="Content Placeholder 1">
            <a:extLst>
              <a:ext uri="{FF2B5EF4-FFF2-40B4-BE49-F238E27FC236}">
                <a16:creationId xmlns:a16="http://schemas.microsoft.com/office/drawing/2014/main" id="{0A4E6C86-3AB7-B56E-9E7C-8D5CA1B2F6E6}"/>
              </a:ext>
            </a:extLst>
          </p:cNvPr>
          <p:cNvSpPr>
            <a:spLocks noGrp="1"/>
          </p:cNvSpPr>
          <p:nvPr>
            <p:ph idx="1"/>
          </p:nvPr>
        </p:nvSpPr>
        <p:spPr/>
        <p:txBody>
          <a:bodyPr/>
          <a:lstStyle/>
          <a:p>
            <a:endParaRPr lang="en-US" dirty="0"/>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Neural Network</a:t>
            </a:r>
          </a:p>
        </p:txBody>
      </p:sp>
      <p:sp>
        <p:nvSpPr>
          <p:cNvPr id="3" name="Content Placeholder 2">
            <a:extLst>
              <a:ext uri="{FF2B5EF4-FFF2-40B4-BE49-F238E27FC236}">
                <a16:creationId xmlns:a16="http://schemas.microsoft.com/office/drawing/2014/main" id="{D20832B3-0904-D0D8-CE00-3EAED25F8A57}"/>
              </a:ext>
            </a:extLst>
          </p:cNvPr>
          <p:cNvSpPr>
            <a:spLocks noGrp="1"/>
          </p:cNvSpPr>
          <p:nvPr>
            <p:ph idx="1"/>
          </p:nvPr>
        </p:nvSpPr>
        <p:spPr/>
        <p:txBody>
          <a:bodyPr/>
          <a:lstStyle/>
          <a:p>
            <a:endParaRPr lang="en-US"/>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Context Length</a:t>
            </a:r>
          </a:p>
        </p:txBody>
      </p:sp>
      <p:sp>
        <p:nvSpPr>
          <p:cNvPr id="2" name="Content Placeholder 1">
            <a:extLst>
              <a:ext uri="{FF2B5EF4-FFF2-40B4-BE49-F238E27FC236}">
                <a16:creationId xmlns:a16="http://schemas.microsoft.com/office/drawing/2014/main" id="{6A152381-2B80-40E7-030A-ACD1FB91BA92}"/>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Model Context Protocol (MCP) by Anthropic</a:t>
            </a:r>
          </a:p>
        </p:txBody>
      </p:sp>
      <p:sp>
        <p:nvSpPr>
          <p:cNvPr id="2" name="Content Placeholder 1">
            <a:extLst>
              <a:ext uri="{FF2B5EF4-FFF2-40B4-BE49-F238E27FC236}">
                <a16:creationId xmlns:a16="http://schemas.microsoft.com/office/drawing/2014/main" id="{E94526C6-270F-895F-8282-E8DC66EF29B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6"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7"/>
          <a:stretch>
            <a:fillRect/>
          </a:stretch>
        </p:blipFill>
        <p:spPr>
          <a:xfrm>
            <a:off x="-32178" y="1977205"/>
            <a:ext cx="1189087" cy="1189087"/>
          </a:xfrm>
          <a:prstGeom prst="rect">
            <a:avLst/>
          </a:prstGeom>
        </p:spPr>
      </p:pic>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8"/>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6-year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grpSp>
        <p:nvGrpSpPr>
          <p:cNvPr id="4" name="Group 3">
            <a:extLst>
              <a:ext uri="{FF2B5EF4-FFF2-40B4-BE49-F238E27FC236}">
                <a16:creationId xmlns:a16="http://schemas.microsoft.com/office/drawing/2014/main" id="{3A924E20-17A1-BDC1-F85F-8CC171610F7D}"/>
              </a:ext>
            </a:extLst>
          </p:cNvPr>
          <p:cNvGrpSpPr/>
          <p:nvPr/>
        </p:nvGrpSpPr>
        <p:grpSpPr>
          <a:xfrm>
            <a:off x="3352800" y="1659623"/>
            <a:ext cx="2441058" cy="2669106"/>
            <a:chOff x="10289666" y="6717521"/>
            <a:chExt cx="3048000" cy="3052212"/>
          </a:xfrm>
        </p:grpSpPr>
        <p:pic>
          <p:nvPicPr>
            <p:cNvPr id="5" name="Picture 2">
              <a:extLst>
                <a:ext uri="{FF2B5EF4-FFF2-40B4-BE49-F238E27FC236}">
                  <a16:creationId xmlns:a16="http://schemas.microsoft.com/office/drawing/2014/main" id="{30F2AFAB-4239-9CFD-F5DF-46BC01ED9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3666" y="824573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748CB87-2620-B664-FACD-7B56F5ADB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9666" y="8241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9CE26E-D3C1-E935-E57F-60B6803D1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3666" y="671752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DEFB444-82A8-FA14-13BF-DBC5A5DEF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66" y="6740298"/>
              <a:ext cx="1524000" cy="152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74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[Getting Started]</a:t>
            </a:r>
          </a:p>
          <a:p>
            <a:r>
              <a:rPr lang="en-US" sz="2000" dirty="0"/>
              <a:t>10:00 am  -  10-minute break - Segment 2 </a:t>
            </a:r>
            <a:r>
              <a:rPr lang="en-US" sz="2000" b="1" dirty="0">
                <a:solidFill>
                  <a:schemeClr val="accent1"/>
                </a:solidFill>
              </a:rPr>
              <a:t>[Chat &amp; Extensions]</a:t>
            </a:r>
          </a:p>
          <a:p>
            <a:r>
              <a:rPr lang="en-US" sz="2000" dirty="0"/>
              <a:t>11:00 am   -  10-minute break - Segment 3 </a:t>
            </a:r>
            <a:r>
              <a:rPr lang="en-US" sz="2000" b="1" dirty="0">
                <a:solidFill>
                  <a:schemeClr val="accent1"/>
                </a:solidFill>
              </a:rPr>
              <a:t>[Agentic AI, GHAS]</a:t>
            </a:r>
          </a:p>
          <a:p>
            <a:r>
              <a:rPr lang="en-US" sz="2000" dirty="0"/>
              <a:t>12:00 pm   - 10-minute break - Segment 4 </a:t>
            </a:r>
            <a:r>
              <a:rPr lang="en-US" sz="2000" b="1" dirty="0">
                <a:solidFill>
                  <a:schemeClr val="accent1"/>
                </a:solidFill>
              </a:rPr>
              <a:t>[Emerging Features]</a:t>
            </a:r>
          </a:p>
          <a:p>
            <a:r>
              <a:rPr lang="en-US" sz="2000" dirty="0"/>
              <a:t>01:00 pm  -  10-minute break - Segment 5 </a:t>
            </a:r>
            <a:r>
              <a:rPr lang="en-US" sz="2000" b="1" dirty="0">
                <a:solidFill>
                  <a:schemeClr val="accent1"/>
                </a:solidFill>
              </a:rPr>
              <a:t>[Cert Study]</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D65D2AF0-9526-874F-B099-DE12FD6FE632}"/>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C1763746-CB46-FAA2-06BC-8E9FE1F13F09}"/>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9912FC25-C345-2DAE-E140-94DC0E1D87A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9846</TotalTime>
  <Words>454</Words>
  <Application>Microsoft Office PowerPoint</Application>
  <PresentationFormat>On-screen Show (16:9)</PresentationFormat>
  <Paragraphs>57</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Learning Goals</vt:lpstr>
      <vt:lpstr>Course Flow (Central Time Zone)</vt:lpstr>
      <vt:lpstr>Course materials</vt:lpstr>
      <vt:lpstr>GitHub Enterprise Cloud (GHEC)</vt:lpstr>
      <vt:lpstr>Session Recording + Badge</vt:lpstr>
      <vt:lpstr>Session Recording + Badge</vt:lpstr>
      <vt:lpstr>Session Recording + Badge</vt:lpstr>
      <vt:lpstr>Session Recording + Badge</vt:lpstr>
      <vt:lpstr>Tim's IT Certification Study Model</vt:lpstr>
      <vt:lpstr>Keeping an LLM on task be like…</vt:lpstr>
      <vt:lpstr>Tim’s 2025 Generative AI Forecast</vt:lpstr>
      <vt:lpstr>GPT Basic Architecture</vt:lpstr>
      <vt:lpstr>Neural Network</vt:lpstr>
      <vt:lpstr>Context Length</vt:lpstr>
      <vt:lpstr>Model Context Protocol (MCP) by Anthropic</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65</cp:revision>
  <dcterms:created xsi:type="dcterms:W3CDTF">2015-09-28T19:52:00Z</dcterms:created>
  <dcterms:modified xsi:type="dcterms:W3CDTF">2025-05-21T22:34:08Z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